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</p:sldMasterIdLst>
  <p:notesMasterIdLst>
    <p:notesMasterId r:id="rId17"/>
  </p:notesMasterIdLst>
  <p:sldIdLst>
    <p:sldId id="279" r:id="rId2"/>
    <p:sldId id="284" r:id="rId3"/>
    <p:sldId id="268" r:id="rId4"/>
    <p:sldId id="286" r:id="rId5"/>
    <p:sldId id="287" r:id="rId6"/>
    <p:sldId id="288" r:id="rId7"/>
    <p:sldId id="289" r:id="rId8"/>
    <p:sldId id="290" r:id="rId9"/>
    <p:sldId id="291" r:id="rId10"/>
    <p:sldId id="278" r:id="rId11"/>
    <p:sldId id="283" r:id="rId12"/>
    <p:sldId id="282" r:id="rId13"/>
    <p:sldId id="280" r:id="rId14"/>
    <p:sldId id="276" r:id="rId15"/>
    <p:sldId id="26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242F"/>
    <a:srgbClr val="DD45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452" autoAdjust="0"/>
  </p:normalViewPr>
  <p:slideViewPr>
    <p:cSldViewPr>
      <p:cViewPr>
        <p:scale>
          <a:sx n="50" d="100"/>
          <a:sy n="50" d="100"/>
        </p:scale>
        <p:origin x="-629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51" y="-6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2A05B-E084-4ED7-9FF4-BE37AAD51200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444B-31AA-4388-B091-630219C96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3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5444B-31AA-4388-B091-630219C960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5444B-31AA-4388-B091-630219C960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78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5444B-31AA-4388-B091-630219C9602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78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5444B-31AA-4388-B091-630219C9602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78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5444B-31AA-4388-B091-630219C960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42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612191-EE17-42DD-95B1-D0AB87959FBE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1EF1-44DD-462C-A1EF-7A63046776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23CB-4B07-49DA-ACCB-EE84FCC51A14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CA441-F9F6-490D-9B25-E5FB16CBE4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9F674-E707-44B7-9959-B60D925AE945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8D31A1-416A-4D26-9FCD-EC4C166FED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D247-631E-45A5-B23B-2D4713A90917}" type="datetimeFigureOut">
              <a:rPr lang="en-US"/>
              <a:pPr>
                <a:defRPr/>
              </a:pPr>
              <a:t>2/7/2012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4E24-2C9B-430C-B831-743D4C956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6100B7-9E2E-4445-B128-6747BFBA8243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AFF1EC-7572-4181-88E5-4CECE750C2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D7F2DF-B2A3-4742-ABEC-7DAB1D60AB30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BFC01-2107-413E-81E8-12B13001B6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1AADE-3338-480B-BE64-B361D7A8CFE0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37D6E8-D2E0-4AFA-AC59-441DC57F99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A5F87-E45C-411E-A5DD-F05D1B727B4A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39DC48-4DD2-4A11-B64E-2588B2F1D3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D6C66B-C4FB-449F-BDE0-E490FE7FD5AD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3D175-2EC1-4F1F-9359-50C2B82D3D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612191-EE17-42DD-95B1-D0AB87959FBE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1EF1-44DD-462C-A1EF-7A63046776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CF4478-4E05-4144-A6D3-F3A86E7AC592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6E73F-FCD1-44AD-BFCB-07457E0542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F7650E-240F-45B0-8C75-AD4468E01CB2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469BAB-6BB4-48C1-B73D-CCD71BB8A2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521EF1-44DD-462C-A1EF-7A63046776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B612191-EE17-42DD-95B1-D0AB87959FBE}" type="datetimeFigureOut">
              <a:rPr lang="en-US" smtClean="0"/>
              <a:pPr>
                <a:defRPr/>
              </a:pPr>
              <a:t>2/7/2012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67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6350" y="381001"/>
            <a:ext cx="82942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Calisto MT" pitchFamily="18" charset="0"/>
              </a:rPr>
              <a:t>Priority Room Selection </a:t>
            </a:r>
          </a:p>
          <a:p>
            <a:pPr algn="ctr"/>
            <a:r>
              <a:rPr lang="en-US" sz="5400" b="1" dirty="0" smtClean="0">
                <a:latin typeface="Calisto MT" pitchFamily="18" charset="0"/>
              </a:rPr>
              <a:t>2012-2013</a:t>
            </a:r>
          </a:p>
          <a:p>
            <a:pPr algn="ctr"/>
            <a:endParaRPr lang="en-US" sz="4000" b="1" dirty="0" smtClean="0">
              <a:latin typeface="Calisto MT" pitchFamily="18" charset="0"/>
            </a:endParaRPr>
          </a:p>
          <a:p>
            <a:r>
              <a:rPr lang="en-US" sz="4000" b="1" dirty="0" smtClean="0">
                <a:latin typeface="Calisto MT" pitchFamily="18" charset="0"/>
              </a:rPr>
              <a:t>UNLV Housing &amp; Residential Life 	</a:t>
            </a:r>
            <a:r>
              <a:rPr lang="en-US" sz="4000" b="1" i="1" dirty="0" smtClean="0">
                <a:latin typeface="Calisto MT" pitchFamily="18" charset="0"/>
              </a:rPr>
              <a:t>The complete campus experience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itchFamily="18" charset="0"/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itchFamily="18" charset="0"/>
            </a:endParaRPr>
          </a:p>
        </p:txBody>
      </p:sp>
      <p:pic>
        <p:nvPicPr>
          <p:cNvPr id="3" name="Picture 83" descr="E:\iPod\mascot-stand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09695">
            <a:off x="388113" y="4651118"/>
            <a:ext cx="12065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270118"/>
            <a:ext cx="3352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3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Tonopah Room Rates</a:t>
            </a:r>
            <a:endParaRPr lang="en-US" sz="4800" b="1" dirty="0">
              <a:latin typeface="Calisto MT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69142"/>
            <a:ext cx="8077200" cy="4245858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alisto MT" pitchFamily="18" charset="0"/>
              </a:rPr>
              <a:t>Tonopah </a:t>
            </a:r>
            <a:r>
              <a:rPr lang="en-US" sz="3600" dirty="0">
                <a:solidFill>
                  <a:schemeClr val="tx1"/>
                </a:solidFill>
                <a:latin typeface="Calisto MT" pitchFamily="18" charset="0"/>
              </a:rPr>
              <a:t>Single = $3,720</a:t>
            </a:r>
          </a:p>
          <a:p>
            <a:r>
              <a:rPr lang="en-US" sz="3600" dirty="0">
                <a:solidFill>
                  <a:schemeClr val="tx1"/>
                </a:solidFill>
                <a:latin typeface="Calisto MT" pitchFamily="18" charset="0"/>
              </a:rPr>
              <a:t>Tonopah Double = $2,940</a:t>
            </a:r>
          </a:p>
          <a:p>
            <a:r>
              <a:rPr lang="en-US" sz="3600" dirty="0">
                <a:solidFill>
                  <a:schemeClr val="tx1"/>
                </a:solidFill>
                <a:latin typeface="Calisto MT" pitchFamily="18" charset="0"/>
              </a:rPr>
              <a:t>Tonopah Triple = $2,940</a:t>
            </a:r>
          </a:p>
          <a:p>
            <a:pPr marL="0" indent="0">
              <a:buNone/>
            </a:pPr>
            <a:endParaRPr lang="en-US" sz="3600" i="1" dirty="0" smtClean="0">
              <a:solidFill>
                <a:schemeClr val="tx1"/>
              </a:solidFill>
              <a:latin typeface="Calisto MT" pitchFamily="18" charset="0"/>
            </a:endParaRPr>
          </a:p>
          <a:p>
            <a:r>
              <a:rPr lang="en-US" sz="3600" i="1" dirty="0" smtClean="0">
                <a:solidFill>
                  <a:schemeClr val="tx1"/>
                </a:solidFill>
                <a:latin typeface="Calisto MT" pitchFamily="18" charset="0"/>
              </a:rPr>
              <a:t>All rates are per semester</a:t>
            </a:r>
          </a:p>
          <a:p>
            <a:r>
              <a:rPr lang="en-US" sz="3600" i="1" dirty="0" smtClean="0">
                <a:latin typeface="Calisto MT" pitchFamily="18" charset="0"/>
              </a:rPr>
              <a:t>All rates are guaranteed for three years</a:t>
            </a:r>
            <a:endParaRPr lang="en-US" sz="3600" dirty="0">
              <a:solidFill>
                <a:schemeClr val="tx1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7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South Room Rates</a:t>
            </a:r>
            <a:endParaRPr lang="en-US" sz="4800" b="1" dirty="0">
              <a:latin typeface="Calisto MT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92942"/>
            <a:ext cx="7620000" cy="3407658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alisto MT" pitchFamily="18" charset="0"/>
              </a:rPr>
              <a:t>South </a:t>
            </a:r>
            <a:r>
              <a:rPr lang="en-US" sz="3600" dirty="0">
                <a:solidFill>
                  <a:schemeClr val="tx1"/>
                </a:solidFill>
                <a:latin typeface="Calisto MT" pitchFamily="18" charset="0"/>
              </a:rPr>
              <a:t>Single = $3,320</a:t>
            </a:r>
          </a:p>
          <a:p>
            <a:r>
              <a:rPr lang="en-US" sz="3600" dirty="0">
                <a:solidFill>
                  <a:schemeClr val="tx1"/>
                </a:solidFill>
                <a:latin typeface="Calisto MT" pitchFamily="18" charset="0"/>
              </a:rPr>
              <a:t>South Double = $2,700</a:t>
            </a:r>
          </a:p>
          <a:p>
            <a:pPr marL="0" indent="0">
              <a:buNone/>
            </a:pPr>
            <a:endParaRPr lang="en-US" sz="3600" i="1" dirty="0" smtClean="0">
              <a:solidFill>
                <a:schemeClr val="tx1"/>
              </a:solidFill>
              <a:latin typeface="Calisto MT" pitchFamily="18" charset="0"/>
            </a:endParaRPr>
          </a:p>
          <a:p>
            <a:r>
              <a:rPr lang="en-US" sz="3600" i="1" dirty="0" smtClean="0">
                <a:latin typeface="Calisto MT" pitchFamily="18" charset="0"/>
              </a:rPr>
              <a:t>All </a:t>
            </a:r>
            <a:r>
              <a:rPr lang="en-US" sz="3600" i="1" dirty="0">
                <a:latin typeface="Calisto MT" pitchFamily="18" charset="0"/>
              </a:rPr>
              <a:t>rates are per semester</a:t>
            </a:r>
          </a:p>
          <a:p>
            <a:r>
              <a:rPr lang="en-US" sz="3600" i="1" dirty="0">
                <a:latin typeface="Calisto MT" pitchFamily="18" charset="0"/>
              </a:rPr>
              <a:t>All rates are guaranteed for three years</a:t>
            </a:r>
            <a:endParaRPr lang="en-US" sz="3600" dirty="0">
              <a:latin typeface="Calisto MT" pitchFamily="18" charset="0"/>
            </a:endParaRPr>
          </a:p>
          <a:p>
            <a:endParaRPr lang="en-US" sz="3600" dirty="0">
              <a:solidFill>
                <a:schemeClr val="tx1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2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0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UCC Room Rates</a:t>
            </a:r>
            <a:endParaRPr lang="en-US" sz="4800" b="1" dirty="0">
              <a:latin typeface="Calisto MT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7620000" cy="6455658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Hughes Deluxe Single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= $</a:t>
            </a:r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3,520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B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Hall </a:t>
            </a:r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Deluxe Single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= $</a:t>
            </a:r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3,520 </a:t>
            </a:r>
            <a:endParaRPr lang="en-US" sz="2800" dirty="0">
              <a:solidFill>
                <a:schemeClr val="tx1"/>
              </a:solidFill>
              <a:latin typeface="Calisto MT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Calisto MT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C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Hall Single = $3,520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C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Hall Double = $2,800</a:t>
            </a:r>
          </a:p>
          <a:p>
            <a:endParaRPr lang="en-US" sz="2800" dirty="0" smtClean="0">
              <a:solidFill>
                <a:schemeClr val="tx1"/>
              </a:solidFill>
              <a:latin typeface="Calisto MT" pitchFamily="18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Calisto MT" pitchFamily="18" charset="0"/>
              </a:rPr>
              <a:t>Faiman</a:t>
            </a:r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Single = $3,520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Calisto MT" pitchFamily="18" charset="0"/>
              </a:rPr>
              <a:t>Faiman</a:t>
            </a:r>
            <a:r>
              <a:rPr lang="en-US" sz="2800" dirty="0" smtClean="0">
                <a:solidFill>
                  <a:schemeClr val="tx1"/>
                </a:solidFill>
                <a:latin typeface="Calisto MT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alisto MT" pitchFamily="18" charset="0"/>
              </a:rPr>
              <a:t>Double = $2,800</a:t>
            </a:r>
          </a:p>
          <a:p>
            <a:endParaRPr lang="en-US" sz="2800" i="1" dirty="0" smtClean="0">
              <a:latin typeface="Footlight MT Light" pitchFamily="18" charset="0"/>
            </a:endParaRPr>
          </a:p>
          <a:p>
            <a:r>
              <a:rPr lang="en-US" sz="2800" i="1" dirty="0">
                <a:latin typeface="Calisto MT" pitchFamily="18" charset="0"/>
              </a:rPr>
              <a:t>All rates are per semester</a:t>
            </a:r>
          </a:p>
          <a:p>
            <a:r>
              <a:rPr lang="en-US" sz="2800" i="1" dirty="0">
                <a:latin typeface="Calisto MT" pitchFamily="18" charset="0"/>
              </a:rPr>
              <a:t>All rates are guaranteed for three years</a:t>
            </a:r>
            <a:endParaRPr lang="en-US" sz="2800" dirty="0">
              <a:latin typeface="Calisto MT" pitchFamily="18" charset="0"/>
            </a:endParaRPr>
          </a:p>
          <a:p>
            <a:endParaRPr lang="en-US" sz="1200" i="1" dirty="0">
              <a:latin typeface="Footlight MT Light" pitchFamily="18" charset="0"/>
            </a:endParaRPr>
          </a:p>
          <a:p>
            <a:endParaRPr lang="en-US" sz="1600" i="1" dirty="0" smtClean="0">
              <a:solidFill>
                <a:schemeClr val="tx1"/>
              </a:solidFill>
              <a:latin typeface="Footlight MT Light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25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2012-2013 Meal Plan Rates</a:t>
            </a:r>
            <a:endParaRPr lang="en-US" sz="4800" b="1" dirty="0">
              <a:latin typeface="Calisto MT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1184031"/>
            <a:ext cx="4191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Unlimited+200 = $2,322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Block 240+250 = $2,134 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Block 210+300 = $2,024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Block 180+350 = $1,968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Block 150+400 = $1,912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Calisto MT" pitchFamily="18" charset="0"/>
              </a:rPr>
              <a:t>Block </a:t>
            </a:r>
            <a:r>
              <a:rPr lang="en-US" sz="2800" dirty="0" smtClean="0">
                <a:latin typeface="Calisto MT" pitchFamily="18" charset="0"/>
              </a:rPr>
              <a:t>120+450 </a:t>
            </a:r>
            <a:r>
              <a:rPr lang="en-US" sz="2800" dirty="0">
                <a:latin typeface="Calisto MT" pitchFamily="18" charset="0"/>
              </a:rPr>
              <a:t>= $1,840</a:t>
            </a:r>
          </a:p>
          <a:p>
            <a:pPr>
              <a:lnSpc>
                <a:spcPct val="200000"/>
              </a:lnSpc>
            </a:pPr>
            <a:r>
              <a:rPr lang="en-US" sz="2800" b="1" dirty="0">
                <a:latin typeface="Calisto MT" pitchFamily="18" charset="0"/>
              </a:rPr>
              <a:t> </a:t>
            </a:r>
            <a:endParaRPr lang="en-US" sz="2800" dirty="0">
              <a:latin typeface="Calisto MT" pitchFamily="18" charset="0"/>
            </a:endParaRPr>
          </a:p>
        </p:txBody>
      </p:sp>
      <p:pic>
        <p:nvPicPr>
          <p:cNvPr id="1026" name="Picture 2" descr="E:\UNLVBanner714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124200"/>
            <a:ext cx="3305175" cy="135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05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600"/>
            <a:ext cx="8143085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New for all residents!</a:t>
            </a:r>
          </a:p>
          <a:p>
            <a:endParaRPr lang="en-US" sz="2800" dirty="0" smtClean="0">
              <a:latin typeface="Calisto MT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 smtClean="0">
                <a:latin typeface="Calisto MT" pitchFamily="18" charset="0"/>
              </a:rPr>
              <a:t>Wireless in all rooms, lounges, conference rooms</a:t>
            </a:r>
            <a:endParaRPr lang="en-US" sz="3500" dirty="0">
              <a:latin typeface="Calisto MT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Calisto MT" pitchFamily="18" charset="0"/>
              </a:rPr>
              <a:t>A mega-Cable TV package with Cox Communications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Calisto MT" pitchFamily="18" charset="0"/>
              </a:rPr>
              <a:t>Deluxe </a:t>
            </a:r>
            <a:r>
              <a:rPr lang="en-US" sz="3500" dirty="0" smtClean="0">
                <a:latin typeface="Calisto MT" pitchFamily="18" charset="0"/>
              </a:rPr>
              <a:t>singles in UCC</a:t>
            </a:r>
            <a:endParaRPr lang="en-US" sz="3500" dirty="0">
              <a:latin typeface="Calisto MT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Calisto MT" pitchFamily="18" charset="0"/>
              </a:rPr>
              <a:t>Two community kitchens in the Upper Class </a:t>
            </a:r>
            <a:r>
              <a:rPr lang="en-US" sz="3500" dirty="0" smtClean="0">
                <a:latin typeface="Calisto MT" pitchFamily="18" charset="0"/>
              </a:rPr>
              <a:t>Complex</a:t>
            </a:r>
            <a:endParaRPr lang="en-US" sz="3500" dirty="0">
              <a:latin typeface="Calisto MT" pitchFamily="18" charset="0"/>
            </a:endParaRPr>
          </a:p>
          <a:p>
            <a:endParaRPr lang="en-US" sz="2800" dirty="0"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74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914" y="1028342"/>
            <a:ext cx="84982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sto MT" pitchFamily="18" charset="0"/>
              </a:rPr>
              <a:t>PRS Week 1: February 13-17, 9am-1pm</a:t>
            </a:r>
          </a:p>
          <a:p>
            <a:r>
              <a:rPr lang="en-US" sz="2400" dirty="0" smtClean="0">
                <a:latin typeface="Calisto MT" pitchFamily="18" charset="0"/>
              </a:rPr>
              <a:t>PRS Week 2: March 12-16, 9am-1pm</a:t>
            </a:r>
          </a:p>
          <a:p>
            <a:r>
              <a:rPr lang="en-US" sz="2400" dirty="0" smtClean="0">
                <a:latin typeface="Calisto MT" pitchFamily="18" charset="0"/>
              </a:rPr>
              <a:t>PRS Week 3: April 16-20, 9am-1pm</a:t>
            </a:r>
            <a:endParaRPr lang="en-US" sz="2400" dirty="0">
              <a:latin typeface="Calisto MT" pitchFamily="18" charset="0"/>
            </a:endParaRPr>
          </a:p>
          <a:p>
            <a:endParaRPr lang="en-US" sz="2400" dirty="0">
              <a:latin typeface="Calisto MT" pitchFamily="18" charset="0"/>
            </a:endParaRPr>
          </a:p>
          <a:p>
            <a:r>
              <a:rPr lang="en-US" sz="2400" dirty="0" smtClean="0">
                <a:latin typeface="Calisto MT" pitchFamily="18" charset="0"/>
              </a:rPr>
              <a:t>June </a:t>
            </a:r>
            <a:r>
              <a:rPr lang="en-US" sz="2400" dirty="0" smtClean="0">
                <a:latin typeface="Calisto MT" pitchFamily="18" charset="0"/>
              </a:rPr>
              <a:t>1 - $500 cancellation fee (returners)</a:t>
            </a:r>
          </a:p>
          <a:p>
            <a:endParaRPr lang="en-US" sz="2400" dirty="0">
              <a:latin typeface="Calisto MT" pitchFamily="18" charset="0"/>
            </a:endParaRPr>
          </a:p>
          <a:p>
            <a:r>
              <a:rPr lang="en-US" sz="2400" dirty="0" smtClean="0">
                <a:latin typeface="Calisto MT" pitchFamily="18" charset="0"/>
              </a:rPr>
              <a:t>July 30 – Assignment packets to residents </a:t>
            </a:r>
          </a:p>
          <a:p>
            <a:endParaRPr lang="en-US" sz="2400" dirty="0">
              <a:latin typeface="Calisto MT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alisto MT" pitchFamily="18" charset="0"/>
              </a:rPr>
              <a:t>Move in Day </a:t>
            </a:r>
            <a:r>
              <a:rPr lang="en-US" sz="2400" dirty="0" smtClean="0">
                <a:latin typeface="Calisto MT" pitchFamily="18" charset="0"/>
              </a:rPr>
              <a:t>August 23-24</a:t>
            </a:r>
          </a:p>
          <a:p>
            <a:endParaRPr lang="en-US" sz="2400" dirty="0" smtClean="0">
              <a:latin typeface="Calisto MT" pitchFamily="18" charset="0"/>
            </a:endParaRPr>
          </a:p>
          <a:p>
            <a:r>
              <a:rPr lang="en-US" sz="2400" dirty="0" smtClean="0">
                <a:latin typeface="Calisto MT" pitchFamily="18" charset="0"/>
              </a:rPr>
              <a:t>Housing </a:t>
            </a:r>
            <a:r>
              <a:rPr lang="en-US" sz="2400" dirty="0" smtClean="0">
                <a:solidFill>
                  <a:srgbClr val="FF0000"/>
                </a:solidFill>
                <a:latin typeface="Calisto MT" pitchFamily="18" charset="0"/>
              </a:rPr>
              <a:t>ba</a:t>
            </a:r>
            <a:r>
              <a:rPr lang="en-US" sz="2400" dirty="0" smtClean="0">
                <a:solidFill>
                  <a:srgbClr val="FF0000"/>
                </a:solidFill>
                <a:latin typeface="Calisto MT" pitchFamily="18" charset="0"/>
              </a:rPr>
              <a:t>lance </a:t>
            </a:r>
            <a:r>
              <a:rPr lang="en-US" sz="2400" dirty="0" smtClean="0">
                <a:solidFill>
                  <a:srgbClr val="FF0000"/>
                </a:solidFill>
                <a:latin typeface="Calisto MT" pitchFamily="18" charset="0"/>
              </a:rPr>
              <a:t>due </a:t>
            </a:r>
            <a:r>
              <a:rPr lang="en-US" sz="2400" dirty="0" smtClean="0">
                <a:latin typeface="Calisto MT" pitchFamily="18" charset="0"/>
              </a:rPr>
              <a:t>when tuition is due/1</a:t>
            </a:r>
            <a:r>
              <a:rPr lang="en-US" sz="2400" baseline="30000" dirty="0" smtClean="0">
                <a:latin typeface="Calisto MT" pitchFamily="18" charset="0"/>
              </a:rPr>
              <a:t>st</a:t>
            </a:r>
            <a:r>
              <a:rPr lang="en-US" sz="2400" dirty="0" smtClean="0">
                <a:latin typeface="Calisto MT" pitchFamily="18" charset="0"/>
              </a:rPr>
              <a:t> day of classes</a:t>
            </a:r>
          </a:p>
          <a:p>
            <a:endParaRPr lang="en-US" sz="2400" dirty="0" smtClean="0">
              <a:latin typeface="Calisto MT" pitchFamily="18" charset="0"/>
            </a:endParaRPr>
          </a:p>
          <a:p>
            <a:r>
              <a:rPr lang="en-US" sz="2400" dirty="0" smtClean="0">
                <a:latin typeface="Calisto MT" pitchFamily="18" charset="0"/>
              </a:rPr>
              <a:t>Payment plans available through </a:t>
            </a:r>
            <a:r>
              <a:rPr lang="en-US" sz="2400" dirty="0" err="1" smtClean="0">
                <a:latin typeface="Calisto MT" pitchFamily="18" charset="0"/>
              </a:rPr>
              <a:t>MyUNLV</a:t>
            </a:r>
            <a:endParaRPr lang="en-US" sz="2400" dirty="0" smtClean="0">
              <a:latin typeface="Calisto MT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0914" y="228600"/>
            <a:ext cx="81172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chemeClr val="tx1">
                    <a:lumMod val="95000"/>
                  </a:schemeClr>
                </a:solidFill>
                <a:latin typeface="Calisto MT" pitchFamily="18" charset="0"/>
              </a:rPr>
              <a:t>2012-2013 Important Dates</a:t>
            </a:r>
            <a:endParaRPr lang="en-US" sz="4400" b="1" dirty="0">
              <a:solidFill>
                <a:schemeClr val="tx1">
                  <a:lumMod val="95000"/>
                </a:schemeClr>
              </a:solidFill>
              <a:latin typeface="Calisto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001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Why participate?</a:t>
            </a:r>
            <a:endParaRPr lang="en-US" sz="4800" b="1" dirty="0">
              <a:latin typeface="Calisto MT" pitchFamily="18" charset="0"/>
            </a:endParaRPr>
          </a:p>
          <a:p>
            <a:endParaRPr lang="en-US" dirty="0">
              <a:latin typeface="Calisto MT" pitchFamily="18" charset="0"/>
            </a:endParaRPr>
          </a:p>
          <a:p>
            <a:endParaRPr lang="en-US" sz="1200" dirty="0" smtClean="0">
              <a:latin typeface="Calisto MT" pitchFamily="18" charset="0"/>
            </a:endParaRPr>
          </a:p>
          <a:p>
            <a:r>
              <a:rPr lang="en-US" sz="3600" dirty="0" smtClean="0">
                <a:latin typeface="Calisto MT" pitchFamily="18" charset="0"/>
              </a:rPr>
              <a:t>Priority </a:t>
            </a:r>
            <a:r>
              <a:rPr lang="en-US" sz="3600" dirty="0">
                <a:latin typeface="Calisto MT" pitchFamily="18" charset="0"/>
              </a:rPr>
              <a:t>Room </a:t>
            </a:r>
            <a:r>
              <a:rPr lang="en-US" sz="3600" dirty="0" smtClean="0">
                <a:latin typeface="Calisto MT" pitchFamily="18" charset="0"/>
              </a:rPr>
              <a:t>Selection (PRS) </a:t>
            </a:r>
            <a:r>
              <a:rPr lang="en-US" sz="3600" dirty="0">
                <a:latin typeface="Calisto MT" pitchFamily="18" charset="0"/>
              </a:rPr>
              <a:t>is your opportunity to choose your room for next year and continue having easy access to resources that will help you succeed.  </a:t>
            </a:r>
            <a:r>
              <a:rPr lang="en-US" sz="3600" dirty="0" smtClean="0">
                <a:latin typeface="Calisto MT" pitchFamily="18" charset="0"/>
              </a:rPr>
              <a:t>You </a:t>
            </a:r>
            <a:r>
              <a:rPr lang="en-US" sz="3600" dirty="0">
                <a:latin typeface="Calisto MT" pitchFamily="18" charset="0"/>
              </a:rPr>
              <a:t>can always apply for housing, but you get first pick and other perks when you come to Priority Room Selection</a:t>
            </a:r>
            <a:r>
              <a:rPr lang="en-US" sz="3600" dirty="0" smtClean="0">
                <a:latin typeface="Calisto MT" pitchFamily="18" charset="0"/>
              </a:rPr>
              <a:t>!</a:t>
            </a:r>
            <a:endParaRPr lang="en-US" dirty="0">
              <a:latin typeface="Calisto MT" pitchFamily="18" charset="0"/>
            </a:endParaRPr>
          </a:p>
          <a:p>
            <a:r>
              <a:rPr lang="en-US" dirty="0">
                <a:latin typeface="Calisto MT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3826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80772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Calisto MT" pitchFamily="18" charset="0"/>
              </a:rPr>
              <a:t>2012-2013 Financial Incentives</a:t>
            </a:r>
          </a:p>
          <a:p>
            <a:endParaRPr lang="en-US" sz="2000" dirty="0" smtClean="0">
              <a:latin typeface="Calisto MT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sto MT" pitchFamily="18" charset="0"/>
              </a:rPr>
              <a:t>Lower room </a:t>
            </a:r>
            <a:r>
              <a:rPr lang="en-US" sz="2800" dirty="0" smtClean="0">
                <a:latin typeface="Calisto MT" pitchFamily="18" charset="0"/>
              </a:rPr>
              <a:t>rates (singles are $600 less, doubles are $475 less)</a:t>
            </a:r>
            <a:endParaRPr lang="en-US" sz="2800" dirty="0" smtClean="0">
              <a:latin typeface="Calisto MT" pitchFamily="18" charset="0"/>
            </a:endParaRPr>
          </a:p>
          <a:p>
            <a:pPr lvl="2"/>
            <a:r>
              <a:rPr lang="en-US" sz="2800" i="1" dirty="0" smtClean="0">
                <a:latin typeface="Calisto MT" pitchFamily="18" charset="0"/>
              </a:rPr>
              <a:t>Rates locked in for next three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sto MT" pitchFamily="18" charset="0"/>
              </a:rPr>
              <a:t>Tiered </a:t>
            </a:r>
            <a:r>
              <a:rPr lang="en-US" sz="2800" dirty="0">
                <a:latin typeface="Calisto MT" pitchFamily="18" charset="0"/>
              </a:rPr>
              <a:t>p</a:t>
            </a:r>
            <a:r>
              <a:rPr lang="en-US" sz="2800" dirty="0" smtClean="0">
                <a:latin typeface="Calisto MT" pitchFamily="18" charset="0"/>
              </a:rPr>
              <a:t>ricing structure between residence halls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sto MT" pitchFamily="18" charset="0"/>
              </a:rPr>
              <a:t>Book scholarships</a:t>
            </a: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800" dirty="0" smtClean="0">
                <a:latin typeface="Calisto MT" pitchFamily="18" charset="0"/>
              </a:rPr>
              <a:t>Awarded only at Priority Room Selection</a:t>
            </a: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800" dirty="0" smtClean="0">
                <a:latin typeface="Calisto MT" pitchFamily="18" charset="0"/>
              </a:rPr>
              <a:t>First 150 students at PRS receive $200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sto MT" pitchFamily="18" charset="0"/>
              </a:rPr>
              <a:t>$125 application fee waived for “returners”</a:t>
            </a: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800" dirty="0" smtClean="0">
                <a:latin typeface="Calisto MT" pitchFamily="18" charset="0"/>
              </a:rPr>
              <a:t>Saving current residents $116,750!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Calisto MT" pitchFamily="18" charset="0"/>
              </a:rPr>
              <a:t>$</a:t>
            </a:r>
            <a:r>
              <a:rPr lang="en-US" sz="2800" dirty="0" smtClean="0">
                <a:latin typeface="Calisto MT" pitchFamily="18" charset="0"/>
              </a:rPr>
              <a:t>325 space reservation fees waived for “returners</a:t>
            </a:r>
            <a:r>
              <a:rPr lang="en-US" sz="2800" dirty="0" smtClean="0">
                <a:latin typeface="Calisto MT" pitchFamily="18" charset="0"/>
              </a:rPr>
              <a:t>”</a:t>
            </a:r>
            <a:endParaRPr lang="en-US" sz="2800" dirty="0" smtClean="0">
              <a:latin typeface="Calisto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5840"/>
            <a:ext cx="8001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How do I participate?</a:t>
            </a:r>
            <a:endParaRPr lang="en-US" sz="4800" b="1" dirty="0">
              <a:latin typeface="Calisto MT" pitchFamily="18" charset="0"/>
            </a:endParaRPr>
          </a:p>
          <a:p>
            <a:endParaRPr lang="en-US" dirty="0">
              <a:latin typeface="Calisto MT" pitchFamily="18" charset="0"/>
            </a:endParaRPr>
          </a:p>
          <a:p>
            <a:r>
              <a:rPr lang="en-US" sz="3600" dirty="0" smtClean="0">
                <a:latin typeface="Calisto MT" pitchFamily="18" charset="0"/>
              </a:rPr>
              <a:t>To </a:t>
            </a:r>
            <a:r>
              <a:rPr lang="en-US" sz="3600" dirty="0">
                <a:latin typeface="Calisto MT" pitchFamily="18" charset="0"/>
              </a:rPr>
              <a:t>participate in the Priority Room Selection process you must</a:t>
            </a:r>
            <a:r>
              <a:rPr lang="en-US" sz="3600" dirty="0" smtClean="0">
                <a:latin typeface="Calisto MT" pitchFamily="18" charset="0"/>
              </a:rPr>
              <a:t>:</a:t>
            </a:r>
          </a:p>
          <a:p>
            <a:endParaRPr lang="en-US" sz="3600" dirty="0">
              <a:latin typeface="Calisto MT" pitchFamily="18" charset="0"/>
            </a:endParaRPr>
          </a:p>
          <a:p>
            <a:r>
              <a:rPr lang="en-US" sz="3600" dirty="0">
                <a:latin typeface="Calisto MT" pitchFamily="18" charset="0"/>
              </a:rPr>
              <a:t>1. Be a current resident.  Commuters may </a:t>
            </a:r>
            <a:r>
              <a:rPr lang="en-US" sz="3600" b="1" i="1" u="sng" dirty="0">
                <a:latin typeface="Calisto MT" pitchFamily="18" charset="0"/>
              </a:rPr>
              <a:t>not</a:t>
            </a:r>
            <a:r>
              <a:rPr lang="en-US" sz="3600" dirty="0">
                <a:latin typeface="Calisto MT" pitchFamily="18" charset="0"/>
              </a:rPr>
              <a:t> participate in any portion of the Priority Room Selection Process</a:t>
            </a:r>
            <a:r>
              <a:rPr lang="en-US" sz="3600" dirty="0" smtClean="0">
                <a:latin typeface="Calisto MT" pitchFamily="18" charset="0"/>
              </a:rPr>
              <a:t>.</a:t>
            </a:r>
          </a:p>
          <a:p>
            <a:endParaRPr lang="en-US" sz="3600" dirty="0">
              <a:latin typeface="Calisto MT" pitchFamily="18" charset="0"/>
            </a:endParaRPr>
          </a:p>
          <a:p>
            <a:r>
              <a:rPr lang="en-US" sz="3600" dirty="0">
                <a:latin typeface="Calisto MT" pitchFamily="18" charset="0"/>
              </a:rPr>
              <a:t>2. Apply online at housing.unlv.edu.  </a:t>
            </a:r>
            <a:endParaRPr lang="en-US" sz="3600" dirty="0" smtClean="0">
              <a:latin typeface="Calisto MT" pitchFamily="18" charset="0"/>
            </a:endParaRPr>
          </a:p>
          <a:p>
            <a:r>
              <a:rPr lang="en-US" sz="2400" i="1" dirty="0" smtClean="0">
                <a:latin typeface="Calisto MT" pitchFamily="18" charset="0"/>
              </a:rPr>
              <a:t>The </a:t>
            </a:r>
            <a:r>
              <a:rPr lang="en-US" sz="2400" i="1" dirty="0">
                <a:latin typeface="Calisto MT" pitchFamily="18" charset="0"/>
              </a:rPr>
              <a:t>$125.00 space reservation fee is waived for current residents </a:t>
            </a:r>
          </a:p>
          <a:p>
            <a:endParaRPr lang="en-US" dirty="0">
              <a:latin typeface="Calisto MT" pitchFamily="18" charset="0"/>
            </a:endParaRPr>
          </a:p>
          <a:p>
            <a:r>
              <a:rPr lang="en-US" dirty="0">
                <a:latin typeface="Calisto MT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2060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"/>
            <a:ext cx="8001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When is PRS?</a:t>
            </a:r>
            <a:endParaRPr lang="en-US" sz="4800" b="1" dirty="0">
              <a:latin typeface="Calisto MT" pitchFamily="18" charset="0"/>
            </a:endParaRPr>
          </a:p>
          <a:p>
            <a:endParaRPr lang="en-US" dirty="0">
              <a:latin typeface="Calisto MT" pitchFamily="18" charset="0"/>
            </a:endParaRPr>
          </a:p>
          <a:p>
            <a:r>
              <a:rPr lang="en-US" sz="4800" dirty="0">
                <a:latin typeface="Calisto MT" pitchFamily="18" charset="0"/>
              </a:rPr>
              <a:t>9am-1pm every day, on the following dates</a:t>
            </a:r>
            <a:r>
              <a:rPr lang="en-US" sz="4800" dirty="0" smtClean="0">
                <a:latin typeface="Calisto MT" pitchFamily="18" charset="0"/>
              </a:rPr>
              <a:t>:</a:t>
            </a:r>
          </a:p>
          <a:p>
            <a:endParaRPr lang="en-US" sz="4800" dirty="0" smtClean="0">
              <a:latin typeface="Calisto MT" pitchFamily="18" charset="0"/>
            </a:endParaRP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latin typeface="Calisto MT" pitchFamily="18" charset="0"/>
              </a:rPr>
              <a:t>February </a:t>
            </a:r>
            <a:r>
              <a:rPr lang="en-US" sz="4800" dirty="0">
                <a:latin typeface="Calisto MT" pitchFamily="18" charset="0"/>
              </a:rPr>
              <a:t>13-17, </a:t>
            </a:r>
            <a:r>
              <a:rPr lang="en-US" sz="4800" dirty="0" smtClean="0">
                <a:latin typeface="Calisto MT" pitchFamily="18" charset="0"/>
              </a:rPr>
              <a:t>2012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latin typeface="Calisto MT" pitchFamily="18" charset="0"/>
              </a:rPr>
              <a:t>March </a:t>
            </a:r>
            <a:r>
              <a:rPr lang="en-US" sz="4800" dirty="0">
                <a:latin typeface="Calisto MT" pitchFamily="18" charset="0"/>
              </a:rPr>
              <a:t>12-16, </a:t>
            </a:r>
            <a:r>
              <a:rPr lang="en-US" sz="4800" dirty="0" smtClean="0">
                <a:latin typeface="Calisto MT" pitchFamily="18" charset="0"/>
              </a:rPr>
              <a:t>2012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4800" dirty="0" smtClean="0">
                <a:latin typeface="Calisto MT" pitchFamily="18" charset="0"/>
              </a:rPr>
              <a:t>April </a:t>
            </a:r>
            <a:r>
              <a:rPr lang="en-US" sz="4800" dirty="0">
                <a:latin typeface="Calisto MT" pitchFamily="18" charset="0"/>
              </a:rPr>
              <a:t>16-20, 2012</a:t>
            </a:r>
          </a:p>
          <a:p>
            <a:r>
              <a:rPr lang="en-US" sz="2400" i="1" dirty="0" smtClean="0"/>
              <a:t> </a:t>
            </a:r>
            <a:endParaRPr lang="en-US" sz="2400" i="1" dirty="0"/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357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5720"/>
            <a:ext cx="8001000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How does PRS work?</a:t>
            </a:r>
            <a:endParaRPr lang="en-US" sz="4800" b="1" dirty="0">
              <a:latin typeface="Calisto MT" pitchFamily="18" charset="0"/>
            </a:endParaRPr>
          </a:p>
          <a:p>
            <a:endParaRPr lang="en-US" dirty="0">
              <a:latin typeface="Calisto MT" pitchFamily="18" charset="0"/>
            </a:endParaRPr>
          </a:p>
          <a:p>
            <a:r>
              <a:rPr lang="en-US" sz="3200" dirty="0">
                <a:latin typeface="Calisto MT" pitchFamily="18" charset="0"/>
              </a:rPr>
              <a:t>1. Select a day and time during the room selection period</a:t>
            </a:r>
            <a:r>
              <a:rPr lang="en-US" sz="3200" dirty="0" smtClean="0">
                <a:latin typeface="Calisto MT" pitchFamily="18" charset="0"/>
              </a:rPr>
              <a:t>. </a:t>
            </a:r>
          </a:p>
          <a:p>
            <a:endParaRPr lang="en-US" sz="2000" dirty="0">
              <a:latin typeface="Calisto MT" pitchFamily="18" charset="0"/>
            </a:endParaRPr>
          </a:p>
          <a:p>
            <a:r>
              <a:rPr lang="en-US" sz="3200" dirty="0">
                <a:latin typeface="Calisto MT" pitchFamily="18" charset="0"/>
              </a:rPr>
              <a:t>2. Bring your </a:t>
            </a:r>
            <a:r>
              <a:rPr lang="en-US" sz="3200" dirty="0" err="1">
                <a:latin typeface="Calisto MT" pitchFamily="18" charset="0"/>
              </a:rPr>
              <a:t>RebelCard</a:t>
            </a:r>
            <a:r>
              <a:rPr lang="en-US" sz="3200" dirty="0">
                <a:latin typeface="Calisto MT" pitchFamily="18" charset="0"/>
              </a:rPr>
              <a:t> with you</a:t>
            </a:r>
            <a:r>
              <a:rPr lang="en-US" sz="3200" dirty="0" smtClean="0">
                <a:latin typeface="Calisto MT" pitchFamily="18" charset="0"/>
              </a:rPr>
              <a:t>.</a:t>
            </a:r>
          </a:p>
          <a:p>
            <a:endParaRPr lang="en-US" sz="2000" dirty="0">
              <a:latin typeface="Calisto MT" pitchFamily="18" charset="0"/>
            </a:endParaRPr>
          </a:p>
          <a:p>
            <a:r>
              <a:rPr lang="en-US" sz="3200" dirty="0">
                <a:latin typeface="Calisto MT" pitchFamily="18" charset="0"/>
              </a:rPr>
              <a:t>3. Bring a book or magazine to pass the time should you have to wait</a:t>
            </a:r>
            <a:r>
              <a:rPr lang="en-US" sz="3200" dirty="0" smtClean="0">
                <a:latin typeface="Calisto MT" pitchFamily="18" charset="0"/>
              </a:rPr>
              <a:t>.</a:t>
            </a:r>
          </a:p>
          <a:p>
            <a:endParaRPr lang="en-US" sz="2000" dirty="0">
              <a:latin typeface="Calisto MT" pitchFamily="18" charset="0"/>
            </a:endParaRPr>
          </a:p>
          <a:p>
            <a:r>
              <a:rPr lang="en-US" sz="3200" dirty="0">
                <a:latin typeface="Calisto MT" pitchFamily="18" charset="0"/>
              </a:rPr>
              <a:t>4. Have a few housing selection plans just in case plan “A” doesn’t work</a:t>
            </a:r>
            <a:r>
              <a:rPr lang="en-US" sz="3200" dirty="0" smtClean="0">
                <a:latin typeface="Calisto MT" pitchFamily="18" charset="0"/>
              </a:rPr>
              <a:t>.</a:t>
            </a:r>
          </a:p>
          <a:p>
            <a:endParaRPr lang="en-US" sz="1600" dirty="0">
              <a:latin typeface="Calisto MT" pitchFamily="18" charset="0"/>
            </a:endParaRPr>
          </a:p>
          <a:p>
            <a:r>
              <a:rPr lang="en-US" i="1" dirty="0" smtClean="0">
                <a:latin typeface="Calisto MT" pitchFamily="18" charset="0"/>
              </a:rPr>
              <a:t>Once you are called, you’ll meet with a staff member to select your room assignment from a floor chart of the building of your choice. You’ll see which spaces have already been selected and where vacancies are.</a:t>
            </a:r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838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"/>
            <a:ext cx="8001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Choose your room and suitemates!</a:t>
            </a:r>
            <a:endParaRPr lang="en-US" sz="4800" b="1" dirty="0">
              <a:latin typeface="Calisto MT" pitchFamily="18" charset="0"/>
            </a:endParaRPr>
          </a:p>
          <a:p>
            <a:endParaRPr lang="en-US" sz="2800" dirty="0">
              <a:latin typeface="Calisto MT" pitchFamily="18" charset="0"/>
            </a:endParaRPr>
          </a:p>
          <a:p>
            <a:r>
              <a:rPr lang="en-US" sz="2800" dirty="0" smtClean="0">
                <a:latin typeface="Calisto MT" pitchFamily="18" charset="0"/>
              </a:rPr>
              <a:t>If </a:t>
            </a:r>
            <a:r>
              <a:rPr lang="en-US" sz="2800" dirty="0">
                <a:latin typeface="Calisto MT" pitchFamily="18" charset="0"/>
              </a:rPr>
              <a:t>you want to guarantee that a room or suite is held for you and your friends, come together to priority room selection!  </a:t>
            </a:r>
            <a:endParaRPr lang="en-US" sz="2800" dirty="0" smtClean="0">
              <a:latin typeface="Calisto MT" pitchFamily="18" charset="0"/>
            </a:endParaRPr>
          </a:p>
          <a:p>
            <a:endParaRPr lang="en-US" sz="2800" dirty="0">
              <a:latin typeface="Calisto MT" pitchFamily="18" charset="0"/>
            </a:endParaRPr>
          </a:p>
          <a:p>
            <a:r>
              <a:rPr lang="en-US" sz="2800" dirty="0">
                <a:latin typeface="Calisto MT" pitchFamily="18" charset="0"/>
              </a:rPr>
              <a:t>1. Request each other on your housing applications</a:t>
            </a:r>
            <a:r>
              <a:rPr lang="en-US" sz="2800" dirty="0" smtClean="0">
                <a:latin typeface="Calisto MT" pitchFamily="18" charset="0"/>
              </a:rPr>
              <a:t>;</a:t>
            </a:r>
          </a:p>
          <a:p>
            <a:endParaRPr lang="en-US" sz="2800" dirty="0">
              <a:latin typeface="Calisto MT" pitchFamily="18" charset="0"/>
            </a:endParaRPr>
          </a:p>
          <a:p>
            <a:r>
              <a:rPr lang="en-US" sz="2800" dirty="0">
                <a:latin typeface="Calisto MT" pitchFamily="18" charset="0"/>
              </a:rPr>
              <a:t>2. Come together on the same day;  if you can’t all come together complete a proxy form so your friend can choose for you!  </a:t>
            </a:r>
            <a:endParaRPr lang="en-US" sz="2800" dirty="0" smtClean="0">
              <a:latin typeface="Calisto MT" pitchFamily="18" charset="0"/>
            </a:endParaRPr>
          </a:p>
          <a:p>
            <a:endParaRPr lang="en-US" sz="2800" dirty="0" smtClean="0">
              <a:latin typeface="Calisto MT" pitchFamily="18" charset="0"/>
            </a:endParaRPr>
          </a:p>
          <a:p>
            <a:r>
              <a:rPr lang="en-US" sz="2800" i="1" dirty="0" smtClean="0">
                <a:latin typeface="Calisto MT" pitchFamily="18" charset="0"/>
              </a:rPr>
              <a:t>Proxy </a:t>
            </a:r>
            <a:r>
              <a:rPr lang="en-US" sz="2800" i="1" dirty="0">
                <a:latin typeface="Calisto MT" pitchFamily="18" charset="0"/>
              </a:rPr>
              <a:t>forms are available on our website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432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" y="30480"/>
            <a:ext cx="83820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How do I get a proxy?</a:t>
            </a:r>
            <a:endParaRPr lang="en-US" sz="4800" b="1" dirty="0">
              <a:latin typeface="Calisto MT" pitchFamily="18" charset="0"/>
            </a:endParaRPr>
          </a:p>
          <a:p>
            <a:endParaRPr lang="en-US" dirty="0">
              <a:latin typeface="Calisto MT" pitchFamily="18" charset="0"/>
            </a:endParaRPr>
          </a:p>
          <a:p>
            <a:r>
              <a:rPr lang="en-US" sz="3200" dirty="0">
                <a:latin typeface="Calisto MT" pitchFamily="18" charset="0"/>
              </a:rPr>
              <a:t>If you’re unable to participate </a:t>
            </a:r>
            <a:r>
              <a:rPr lang="en-US" sz="3200" dirty="0" smtClean="0">
                <a:latin typeface="Calisto MT" pitchFamily="18" charset="0"/>
              </a:rPr>
              <a:t>in PRS, </a:t>
            </a:r>
            <a:r>
              <a:rPr lang="en-US" sz="3200" dirty="0">
                <a:latin typeface="Calisto MT" pitchFamily="18" charset="0"/>
              </a:rPr>
              <a:t>you can authorize someone to be your proxy and select your room!  </a:t>
            </a:r>
            <a:r>
              <a:rPr lang="en-US" sz="3200" dirty="0" smtClean="0">
                <a:latin typeface="Calisto MT" pitchFamily="18" charset="0"/>
              </a:rPr>
              <a:t>S/he will </a:t>
            </a:r>
            <a:r>
              <a:rPr lang="en-US" sz="3200" dirty="0">
                <a:latin typeface="Calisto MT" pitchFamily="18" charset="0"/>
              </a:rPr>
              <a:t>go through the </a:t>
            </a:r>
            <a:r>
              <a:rPr lang="en-US" sz="3200" dirty="0" smtClean="0">
                <a:latin typeface="Calisto MT" pitchFamily="18" charset="0"/>
              </a:rPr>
              <a:t>described </a:t>
            </a:r>
            <a:r>
              <a:rPr lang="en-US" sz="3200" dirty="0">
                <a:latin typeface="Calisto MT" pitchFamily="18" charset="0"/>
              </a:rPr>
              <a:t>procedure in your place.</a:t>
            </a:r>
          </a:p>
          <a:p>
            <a:endParaRPr lang="en-US" sz="1200" dirty="0" smtClean="0">
              <a:latin typeface="Calisto MT" pitchFamily="18" charset="0"/>
            </a:endParaRPr>
          </a:p>
          <a:p>
            <a:endParaRPr lang="en-US" sz="1200" dirty="0" smtClean="0">
              <a:latin typeface="Calisto MT" pitchFamily="18" charset="0"/>
            </a:endParaRPr>
          </a:p>
          <a:p>
            <a:r>
              <a:rPr lang="en-US" sz="3200" dirty="0" smtClean="0">
                <a:latin typeface="Calisto MT" pitchFamily="18" charset="0"/>
              </a:rPr>
              <a:t>You must provide your proxy with the following items:</a:t>
            </a:r>
          </a:p>
          <a:p>
            <a:r>
              <a:rPr lang="x-none" sz="3200" smtClean="0">
                <a:latin typeface="Calisto MT" pitchFamily="18" charset="0"/>
              </a:rPr>
              <a:t>*</a:t>
            </a:r>
            <a:r>
              <a:rPr lang="en-US" sz="3200" dirty="0">
                <a:latin typeface="Calisto MT" pitchFamily="18" charset="0"/>
              </a:rPr>
              <a:t> A photocopy of your </a:t>
            </a:r>
            <a:r>
              <a:rPr lang="en-US" sz="3200" dirty="0" err="1">
                <a:latin typeface="Calisto MT" pitchFamily="18" charset="0"/>
              </a:rPr>
              <a:t>RebelCard</a:t>
            </a:r>
            <a:endParaRPr lang="en-US" sz="3200" dirty="0">
              <a:latin typeface="Calisto MT" pitchFamily="18" charset="0"/>
            </a:endParaRPr>
          </a:p>
          <a:p>
            <a:r>
              <a:rPr lang="x-none" sz="3200">
                <a:latin typeface="Calisto MT" pitchFamily="18" charset="0"/>
              </a:rPr>
              <a:t>*</a:t>
            </a:r>
            <a:r>
              <a:rPr lang="en-US" sz="3200" dirty="0">
                <a:latin typeface="Calisto MT" pitchFamily="18" charset="0"/>
              </a:rPr>
              <a:t> A completed and signed proxy application</a:t>
            </a:r>
          </a:p>
          <a:p>
            <a:endParaRPr lang="en-US" sz="1200" i="1" dirty="0" smtClean="0">
              <a:latin typeface="Calisto MT" pitchFamily="18" charset="0"/>
            </a:endParaRPr>
          </a:p>
          <a:p>
            <a:endParaRPr lang="en-US" sz="1200" i="1" dirty="0" smtClean="0">
              <a:latin typeface="Calisto MT" pitchFamily="18" charset="0"/>
            </a:endParaRPr>
          </a:p>
          <a:p>
            <a:endParaRPr lang="en-US" sz="1200" i="1" dirty="0" smtClean="0">
              <a:latin typeface="Calisto MT" pitchFamily="18" charset="0"/>
            </a:endParaRPr>
          </a:p>
          <a:p>
            <a:r>
              <a:rPr lang="en-US" sz="2000" i="1" dirty="0" smtClean="0">
                <a:latin typeface="Calisto MT" pitchFamily="18" charset="0"/>
              </a:rPr>
              <a:t>Current </a:t>
            </a:r>
            <a:r>
              <a:rPr lang="en-US" sz="2000" i="1" dirty="0">
                <a:latin typeface="Calisto MT" pitchFamily="18" charset="0"/>
              </a:rPr>
              <a:t>residents who do not participate </a:t>
            </a:r>
            <a:r>
              <a:rPr lang="en-US" sz="2000" i="1" dirty="0" smtClean="0">
                <a:latin typeface="Calisto MT" pitchFamily="18" charset="0"/>
              </a:rPr>
              <a:t>in PRS will </a:t>
            </a:r>
            <a:r>
              <a:rPr lang="en-US" sz="2000" i="1" dirty="0">
                <a:latin typeface="Calisto MT" pitchFamily="18" charset="0"/>
              </a:rPr>
              <a:t>be placed on a space-available basis with all incoming residents</a:t>
            </a:r>
            <a:r>
              <a:rPr lang="en-US" sz="2000" i="1" dirty="0" smtClean="0">
                <a:latin typeface="Calisto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858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8382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Calisto MT" pitchFamily="18" charset="0"/>
              </a:rPr>
              <a:t>Special Interest Floors </a:t>
            </a:r>
            <a:endParaRPr lang="en-US" sz="4800" b="1" dirty="0">
              <a:latin typeface="Calisto MT" pitchFamily="18" charset="0"/>
            </a:endParaRPr>
          </a:p>
          <a:p>
            <a:endParaRPr lang="en-US" dirty="0"/>
          </a:p>
          <a:p>
            <a:endParaRPr lang="en-US" sz="1200" i="1" dirty="0" smtClean="0"/>
          </a:p>
        </p:txBody>
      </p:sp>
      <p:sp>
        <p:nvSpPr>
          <p:cNvPr id="3" name="Rectangle 2"/>
          <p:cNvSpPr/>
          <p:nvPr/>
        </p:nvSpPr>
        <p:spPr>
          <a:xfrm>
            <a:off x="228600" y="929640"/>
            <a:ext cx="8001000" cy="581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Calisto MT" pitchFamily="18" charset="0"/>
              </a:rPr>
              <a:t>Tonopah South 1- All Female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Calisto MT" pitchFamily="18" charset="0"/>
              </a:rPr>
              <a:t>Tonopah Center 6 - Honors House/Study Intensive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Calisto MT" pitchFamily="18" charset="0"/>
              </a:rPr>
              <a:t>Tonopah South 6 - Study Intensive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Calisto MT" pitchFamily="18" charset="0"/>
              </a:rPr>
              <a:t>C Hall 1 - Global House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Calisto MT" pitchFamily="18" charset="0"/>
              </a:rPr>
              <a:t>C Hall 2 &amp; 3 – Hotel House </a:t>
            </a:r>
          </a:p>
          <a:p>
            <a:pPr>
              <a:lnSpc>
                <a:spcPct val="150000"/>
              </a:lnSpc>
            </a:pPr>
            <a:r>
              <a:rPr lang="en-US" sz="3600" dirty="0" err="1">
                <a:latin typeface="Calisto MT" pitchFamily="18" charset="0"/>
              </a:rPr>
              <a:t>Faiman</a:t>
            </a:r>
            <a:r>
              <a:rPr lang="en-US" sz="3600" dirty="0">
                <a:latin typeface="Calisto MT" pitchFamily="18" charset="0"/>
              </a:rPr>
              <a:t> Hall 3 - Graduate &amp; 23 or Older</a:t>
            </a:r>
          </a:p>
        </p:txBody>
      </p:sp>
    </p:spTree>
    <p:extLst>
      <p:ext uri="{BB962C8B-B14F-4D97-AF65-F5344CB8AC3E}">
        <p14:creationId xmlns:p14="http://schemas.microsoft.com/office/powerpoint/2010/main" val="3553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1056</TotalTime>
  <Words>555</Words>
  <Application>Microsoft Office PowerPoint</Application>
  <PresentationFormat>On-screen Show (4:3)</PresentationFormat>
  <Paragraphs>141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ARAMARK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Rene Hjorth</dc:creator>
  <cp:lastModifiedBy>jgray</cp:lastModifiedBy>
  <cp:revision>115</cp:revision>
  <dcterms:created xsi:type="dcterms:W3CDTF">2011-05-18T00:11:50Z</dcterms:created>
  <dcterms:modified xsi:type="dcterms:W3CDTF">2012-02-07T21:07:44Z</dcterms:modified>
</cp:coreProperties>
</file>